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1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E6"/>
    <a:srgbClr val="04A6E6"/>
    <a:srgbClr val="E2F4FE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BE791A-210D-4438-8884-79E0E8A7B3DB}" v="9" dt="2023-04-18T11:02:46.356"/>
    <p1510:client id="{57F9DFB8-6D46-6FCC-9D2E-48E4C2970994}" v="2" dt="2023-04-12T10:59:51.647"/>
    <p1510:client id="{7060AC63-C9A3-480B-A0BA-83142DC0938A}" v="1" dt="2023-04-11T17:43:13.210"/>
    <p1510:client id="{7A05F50A-935D-4BC6-A962-5EAF6E04746E}" v="11" dt="2023-04-11T17:55:24.544"/>
    <p1510:client id="{97AA619F-B055-BA9D-91CC-0208A3D6B2C8}" v="18" dt="2023-04-15T16:20:07.447"/>
  </p1510:revLst>
</p1510:revInfo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5" autoAdjust="0"/>
    <p:restoredTop sz="94673"/>
  </p:normalViewPr>
  <p:slideViewPr>
    <p:cSldViewPr snapToGrid="0" snapToObjects="1">
      <p:cViewPr varScale="1">
        <p:scale>
          <a:sx n="114" d="100"/>
          <a:sy n="114" d="100"/>
        </p:scale>
        <p:origin x="109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600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9DE3B-1EF5-B04F-A2A8-71D4A54DDA7F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07953-0644-F449-84EA-E6BA4C9711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08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59A-C7A6-7248-A83B-582B244D6CF0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0374-4D0D-6F45-B53F-3D36D7597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33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59A-C7A6-7248-A83B-582B244D6CF0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0374-4D0D-6F45-B53F-3D36D7597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534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59A-C7A6-7248-A83B-582B244D6CF0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0374-4D0D-6F45-B53F-3D36D7597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20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59A-C7A6-7248-A83B-582B244D6CF0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0374-4D0D-6F45-B53F-3D36D7597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2743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59A-C7A6-7248-A83B-582B244D6CF0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0374-4D0D-6F45-B53F-3D36D7597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15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59A-C7A6-7248-A83B-582B244D6CF0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0374-4D0D-6F45-B53F-3D36D7597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28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59A-C7A6-7248-A83B-582B244D6CF0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0374-4D0D-6F45-B53F-3D36D7597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28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59A-C7A6-7248-A83B-582B244D6CF0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0374-4D0D-6F45-B53F-3D36D7597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4301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59A-C7A6-7248-A83B-582B244D6CF0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0374-4D0D-6F45-B53F-3D36D7597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183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59A-C7A6-7248-A83B-582B244D6CF0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0374-4D0D-6F45-B53F-3D36D7597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6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A59A-C7A6-7248-A83B-582B244D6CF0}" type="datetimeFigureOut">
              <a:rPr lang="es-ES" smtClean="0"/>
              <a:t>03/06/2024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A0374-4D0D-6F45-B53F-3D36D75972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96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ángulo 95">
            <a:extLst>
              <a:ext uri="{FF2B5EF4-FFF2-40B4-BE49-F238E27FC236}">
                <a16:creationId xmlns:a16="http://schemas.microsoft.com/office/drawing/2014/main" id="{9A812DE6-1889-08F5-7C4A-D31C9B0F2841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4A6E6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5" name="Imagen 84">
            <a:extLst>
              <a:ext uri="{FF2B5EF4-FFF2-40B4-BE49-F238E27FC236}">
                <a16:creationId xmlns:a16="http://schemas.microsoft.com/office/drawing/2014/main" id="{F16B67D3-2CBB-3CDC-1635-E3E86ED45E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274"/>
          <a:stretch/>
        </p:blipFill>
        <p:spPr>
          <a:xfrm>
            <a:off x="-225287" y="0"/>
            <a:ext cx="10131287" cy="6858000"/>
          </a:xfrm>
          <a:prstGeom prst="rect">
            <a:avLst/>
          </a:prstGeom>
        </p:spPr>
      </p:pic>
      <p:sp>
        <p:nvSpPr>
          <p:cNvPr id="144" name="Rectángulo 143">
            <a:extLst>
              <a:ext uri="{FF2B5EF4-FFF2-40B4-BE49-F238E27FC236}">
                <a16:creationId xmlns:a16="http://schemas.microsoft.com/office/drawing/2014/main" id="{FD721EF5-095A-4FF0-BB3D-909ABEAF6DC4}"/>
              </a:ext>
            </a:extLst>
          </p:cNvPr>
          <p:cNvSpPr/>
          <p:nvPr/>
        </p:nvSpPr>
        <p:spPr>
          <a:xfrm>
            <a:off x="5261618" y="2018280"/>
            <a:ext cx="4569207" cy="4587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Rectángulo 75">
            <a:extLst>
              <a:ext uri="{FF2B5EF4-FFF2-40B4-BE49-F238E27FC236}">
                <a16:creationId xmlns:a16="http://schemas.microsoft.com/office/drawing/2014/main" id="{3E0149F5-AC92-5DEF-96D8-A6C8719D1FEA}"/>
              </a:ext>
            </a:extLst>
          </p:cNvPr>
          <p:cNvSpPr/>
          <p:nvPr/>
        </p:nvSpPr>
        <p:spPr>
          <a:xfrm>
            <a:off x="2971865" y="4480756"/>
            <a:ext cx="2192853" cy="212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9078950A-53F3-A495-C2E9-39878206C9A8}"/>
              </a:ext>
            </a:extLst>
          </p:cNvPr>
          <p:cNvSpPr/>
          <p:nvPr/>
        </p:nvSpPr>
        <p:spPr>
          <a:xfrm>
            <a:off x="2961017" y="2033020"/>
            <a:ext cx="2192853" cy="212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6B0C27E1-221B-5D03-2C04-5A8B396ED092}"/>
              </a:ext>
            </a:extLst>
          </p:cNvPr>
          <p:cNvSpPr/>
          <p:nvPr/>
        </p:nvSpPr>
        <p:spPr>
          <a:xfrm>
            <a:off x="227275" y="2033019"/>
            <a:ext cx="2647234" cy="4572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536B972-5F60-79F4-A898-95EA4F3B6BCF}"/>
              </a:ext>
            </a:extLst>
          </p:cNvPr>
          <p:cNvSpPr txBox="1"/>
          <p:nvPr/>
        </p:nvSpPr>
        <p:spPr>
          <a:xfrm>
            <a:off x="-4785865" y="23237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1FF25FC-65E7-6E7C-15A3-3A4846874269}"/>
              </a:ext>
            </a:extLst>
          </p:cNvPr>
          <p:cNvSpPr txBox="1"/>
          <p:nvPr/>
        </p:nvSpPr>
        <p:spPr>
          <a:xfrm>
            <a:off x="927596" y="1740320"/>
            <a:ext cx="17263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65" pitchFamily="2" charset="0"/>
              </a:rPr>
              <a:t>Documentación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0011226-8846-65C4-7331-BC25A1FECAE3}"/>
              </a:ext>
            </a:extLst>
          </p:cNvPr>
          <p:cNvSpPr txBox="1"/>
          <p:nvPr/>
        </p:nvSpPr>
        <p:spPr>
          <a:xfrm>
            <a:off x="3711703" y="1730381"/>
            <a:ext cx="14663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65" pitchFamily="2" charset="0"/>
              </a:rPr>
              <a:t>Proceso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2048DE3-70E8-092E-C08C-395F38797C98}"/>
              </a:ext>
            </a:extLst>
          </p:cNvPr>
          <p:cNvSpPr txBox="1"/>
          <p:nvPr/>
        </p:nvSpPr>
        <p:spPr>
          <a:xfrm>
            <a:off x="293377" y="2091571"/>
            <a:ext cx="275730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latin typeface="La Caixa Frutiger 45 Light" panose="020B0303030504020204" pitchFamily="34" charset="0"/>
              </a:rPr>
              <a:t>Operativa especial para </a:t>
            </a:r>
            <a:r>
              <a:rPr lang="es-ES" sz="1400" b="1" dirty="0">
                <a:solidFill>
                  <a:srgbClr val="009DE6"/>
                </a:solidFill>
                <a:latin typeface="La Caixa Frutiger 65 Bold" panose="020B0503030504020204" pitchFamily="34" charset="0"/>
              </a:rPr>
              <a:t>clientes </a:t>
            </a:r>
          </a:p>
          <a:p>
            <a:r>
              <a:rPr lang="es-ES" sz="1400" b="1" dirty="0">
                <a:solidFill>
                  <a:srgbClr val="009DE6"/>
                </a:solidFill>
                <a:latin typeface="La Caixa Frutiger 65 Bold" panose="020B0503030504020204" pitchFamily="34" charset="0"/>
              </a:rPr>
              <a:t>CaixaBank </a:t>
            </a:r>
            <a:r>
              <a:rPr lang="es-ES" sz="1100" dirty="0">
                <a:latin typeface="La Caixa Frutiger 45 Light" panose="020B0303030504020204" pitchFamily="34" charset="0"/>
              </a:rPr>
              <a:t>hasta 10.000 € con solo:</a:t>
            </a:r>
            <a:endParaRPr lang="es-ES" sz="1100" dirty="0">
              <a:solidFill>
                <a:schemeClr val="tx1">
                  <a:lumMod val="95000"/>
                  <a:lumOff val="5000"/>
                </a:schemeClr>
              </a:solidFill>
              <a:latin typeface="La Caixa Frutiger 45 Light" panose="020B0303030504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DD02880-CFA2-F0A2-BE70-36ABB7F1947D}"/>
              </a:ext>
            </a:extLst>
          </p:cNvPr>
          <p:cNvSpPr txBox="1"/>
          <p:nvPr/>
        </p:nvSpPr>
        <p:spPr>
          <a:xfrm>
            <a:off x="403666" y="2596069"/>
            <a:ext cx="282562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009DE6"/>
                </a:solidFill>
                <a:latin typeface="La Caixa Frutiger 45 Light" panose="020B0303030504020204" pitchFamily="34" charset="0"/>
              </a:rPr>
              <a:t>DNI/NIE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5064058-6066-11D0-AD59-5CC34DD490ED}"/>
              </a:ext>
            </a:extLst>
          </p:cNvPr>
          <p:cNvSpPr txBox="1"/>
          <p:nvPr/>
        </p:nvSpPr>
        <p:spPr>
          <a:xfrm>
            <a:off x="403666" y="2846428"/>
            <a:ext cx="282562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009DE6"/>
                </a:solidFill>
                <a:latin typeface="La Caixa Frutiger 45 Light" panose="020B0303030504020204" pitchFamily="34" charset="0"/>
              </a:rPr>
              <a:t>Numeración de tarjeta o CCC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F3606A0-8468-4F43-DB2A-7CDA24E2228F}"/>
              </a:ext>
            </a:extLst>
          </p:cNvPr>
          <p:cNvSpPr txBox="1"/>
          <p:nvPr/>
        </p:nvSpPr>
        <p:spPr>
          <a:xfrm>
            <a:off x="293377" y="3108038"/>
            <a:ext cx="282562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rgbClr val="009DE6"/>
                </a:solidFill>
                <a:latin typeface="La Caixa Frutiger 65 Bold" panose="020B0503030504020204" pitchFamily="34" charset="0"/>
              </a:rPr>
              <a:t>Resto de clientes: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6577861-E391-FCE0-AD3D-5744F1A18AA9}"/>
              </a:ext>
            </a:extLst>
          </p:cNvPr>
          <p:cNvSpPr txBox="1"/>
          <p:nvPr/>
        </p:nvSpPr>
        <p:spPr>
          <a:xfrm>
            <a:off x="445708" y="3381307"/>
            <a:ext cx="282562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009DE6"/>
                </a:solidFill>
                <a:latin typeface="La Caixa Frutiger 45 Light" panose="020B0303030504020204" pitchFamily="34" charset="0"/>
              </a:rPr>
              <a:t>DNI/NIE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C419F74-97CA-7464-E80F-3B51D35118EE}"/>
              </a:ext>
            </a:extLst>
          </p:cNvPr>
          <p:cNvSpPr txBox="1"/>
          <p:nvPr/>
        </p:nvSpPr>
        <p:spPr>
          <a:xfrm>
            <a:off x="445708" y="3621156"/>
            <a:ext cx="282562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009DE6"/>
                </a:solidFill>
                <a:latin typeface="La Caixa Frutiger 45 Light" panose="020B0303030504020204" pitchFamily="34" charset="0"/>
              </a:rPr>
              <a:t>Justificante de ingresos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46E4AD7-9060-4340-89CA-8A1125430133}"/>
              </a:ext>
            </a:extLst>
          </p:cNvPr>
          <p:cNvSpPr txBox="1"/>
          <p:nvPr/>
        </p:nvSpPr>
        <p:spPr>
          <a:xfrm>
            <a:off x="428949" y="4935177"/>
            <a:ext cx="282562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solidFill>
                  <a:srgbClr val="009DE6"/>
                </a:solidFill>
                <a:latin typeface="La Caixa Frutiger 45 Light" panose="020B0303030504020204" pitchFamily="34" charset="0"/>
              </a:rPr>
              <a:t>Recibo domiciliado</a:t>
            </a:r>
          </a:p>
        </p:txBody>
      </p:sp>
      <p:sp>
        <p:nvSpPr>
          <p:cNvPr id="28" name="Triángulo 27">
            <a:extLst>
              <a:ext uri="{FF2B5EF4-FFF2-40B4-BE49-F238E27FC236}">
                <a16:creationId xmlns:a16="http://schemas.microsoft.com/office/drawing/2014/main" id="{1EC75EA5-282E-2859-C67F-06F070A71DA2}"/>
              </a:ext>
            </a:extLst>
          </p:cNvPr>
          <p:cNvSpPr/>
          <p:nvPr/>
        </p:nvSpPr>
        <p:spPr>
          <a:xfrm rot="5400000">
            <a:off x="177861" y="2194512"/>
            <a:ext cx="128296" cy="12166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90" name="Grupo 89">
            <a:extLst>
              <a:ext uri="{FF2B5EF4-FFF2-40B4-BE49-F238E27FC236}">
                <a16:creationId xmlns:a16="http://schemas.microsoft.com/office/drawing/2014/main" id="{58B2369A-08E4-89FE-D405-9DCC757CC908}"/>
              </a:ext>
            </a:extLst>
          </p:cNvPr>
          <p:cNvGrpSpPr/>
          <p:nvPr/>
        </p:nvGrpSpPr>
        <p:grpSpPr>
          <a:xfrm>
            <a:off x="198103" y="5434751"/>
            <a:ext cx="2788020" cy="661005"/>
            <a:chOff x="467494" y="4561510"/>
            <a:chExt cx="2788020" cy="661005"/>
          </a:xfrm>
        </p:grpSpPr>
        <p:grpSp>
          <p:nvGrpSpPr>
            <p:cNvPr id="89" name="Grupo 88">
              <a:extLst>
                <a:ext uri="{FF2B5EF4-FFF2-40B4-BE49-F238E27FC236}">
                  <a16:creationId xmlns:a16="http://schemas.microsoft.com/office/drawing/2014/main" id="{37E95827-D811-7DF8-1B1A-45210D1CE476}"/>
                </a:ext>
              </a:extLst>
            </p:cNvPr>
            <p:cNvGrpSpPr/>
            <p:nvPr/>
          </p:nvGrpSpPr>
          <p:grpSpPr>
            <a:xfrm>
              <a:off x="467494" y="4561510"/>
              <a:ext cx="2556926" cy="661005"/>
              <a:chOff x="467494" y="4561510"/>
              <a:chExt cx="2556926" cy="661005"/>
            </a:xfrm>
          </p:grpSpPr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E0CFA9A4-42BF-091E-790E-9B589F568125}"/>
                  </a:ext>
                </a:extLst>
              </p:cNvPr>
              <p:cNvSpPr txBox="1"/>
              <p:nvPr/>
            </p:nvSpPr>
            <p:spPr>
              <a:xfrm>
                <a:off x="467494" y="4609602"/>
                <a:ext cx="1404100" cy="6001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sz="1100" b="1" dirty="0">
                    <a:solidFill>
                      <a:srgbClr val="009DE6"/>
                    </a:solidFill>
                    <a:latin typeface="La Caixa Frutiger 65 Bold" panose="020B0503030504020204" pitchFamily="34" charset="0"/>
                  </a:rPr>
                  <a:t>Para </a:t>
                </a:r>
              </a:p>
              <a:p>
                <a:r>
                  <a:rPr lang="es-ES" sz="1100" b="1" dirty="0">
                    <a:solidFill>
                      <a:srgbClr val="009DE6"/>
                    </a:solidFill>
                    <a:latin typeface="La Caixa Frutiger 65 Bold" panose="020B0503030504020204" pitchFamily="34" charset="0"/>
                  </a:rPr>
                  <a:t>operaciones superiores</a:t>
                </a:r>
              </a:p>
            </p:txBody>
          </p:sp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DB32BC93-0DEA-ED54-E352-6990ACF907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2200" y="4609602"/>
                <a:ext cx="0" cy="612913"/>
              </a:xfrm>
              <a:prstGeom prst="line">
                <a:avLst/>
              </a:prstGeom>
              <a:ln w="25400">
                <a:solidFill>
                  <a:srgbClr val="009DE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C53388C5-91C8-82F3-C25E-DAD9E2391BD7}"/>
                  </a:ext>
                </a:extLst>
              </p:cNvPr>
              <p:cNvSpPr txBox="1"/>
              <p:nvPr/>
            </p:nvSpPr>
            <p:spPr>
              <a:xfrm>
                <a:off x="1494207" y="4561510"/>
                <a:ext cx="1530213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sz="1100" b="1" dirty="0">
                    <a:solidFill>
                      <a:srgbClr val="009DE6"/>
                    </a:solidFill>
                    <a:latin typeface="La Caixa Frutiger 45 Light" panose="020B0303030504020204" pitchFamily="34" charset="0"/>
                  </a:rPr>
                  <a:t>3.000 € </a:t>
                </a:r>
                <a:r>
                  <a:rPr lang="es-ES" sz="11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La Caixa Frutiger 45 Light" panose="020B0303030504020204" pitchFamily="34" charset="0"/>
                  </a:rPr>
                  <a:t>adjuntar factura / presupuesto</a:t>
                </a:r>
              </a:p>
            </p:txBody>
          </p:sp>
        </p:grpSp>
        <p:sp>
          <p:nvSpPr>
            <p:cNvPr id="33" name="CuadroTexto 32">
              <a:extLst>
                <a:ext uri="{FF2B5EF4-FFF2-40B4-BE49-F238E27FC236}">
                  <a16:creationId xmlns:a16="http://schemas.microsoft.com/office/drawing/2014/main" id="{21154BDA-8E1A-4D9A-DC93-33D89122DFBC}"/>
                </a:ext>
              </a:extLst>
            </p:cNvPr>
            <p:cNvSpPr txBox="1"/>
            <p:nvPr/>
          </p:nvSpPr>
          <p:spPr>
            <a:xfrm>
              <a:off x="1494207" y="4960905"/>
              <a:ext cx="1761307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b="1">
                  <a:solidFill>
                    <a:srgbClr val="009DE6"/>
                  </a:solidFill>
                  <a:latin typeface="La Caixa Frutiger 45 Light" panose="020B0303030504020204" pitchFamily="34" charset="0"/>
                </a:rPr>
                <a:t>1</a:t>
              </a:r>
              <a:r>
                <a:rPr lang="es-ES" sz="1100" b="1" dirty="0">
                  <a:solidFill>
                    <a:srgbClr val="009DE6"/>
                  </a:solidFill>
                  <a:latin typeface="La Caixa Frutiger 45 Light" panose="020B0303030504020204" pitchFamily="34" charset="0"/>
                </a:rPr>
                <a:t>0</a:t>
              </a:r>
              <a:r>
                <a:rPr lang="es-ES" sz="1100" b="1">
                  <a:solidFill>
                    <a:srgbClr val="009DE6"/>
                  </a:solidFill>
                  <a:latin typeface="La Caixa Frutiger 45 Light" panose="020B0303030504020204" pitchFamily="34" charset="0"/>
                </a:rPr>
                <a:t>.000 </a:t>
              </a:r>
              <a:r>
                <a:rPr lang="es-ES" sz="1100" b="1" dirty="0">
                  <a:solidFill>
                    <a:srgbClr val="009DE6"/>
                  </a:solidFill>
                  <a:latin typeface="La Caixa Frutiger 45 Light" panose="020B0303030504020204" pitchFamily="34" charset="0"/>
                </a:rPr>
                <a:t>€ </a:t>
              </a:r>
              <a:r>
                <a:rPr lang="es-E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a Caixa Frutiger 45 Light" panose="020B0303030504020204" pitchFamily="34" charset="0"/>
                </a:rPr>
                <a:t>adjuntar renta</a:t>
              </a:r>
            </a:p>
          </p:txBody>
        </p:sp>
      </p:grpSp>
      <p:sp>
        <p:nvSpPr>
          <p:cNvPr id="34" name="Triángulo 33">
            <a:extLst>
              <a:ext uri="{FF2B5EF4-FFF2-40B4-BE49-F238E27FC236}">
                <a16:creationId xmlns:a16="http://schemas.microsoft.com/office/drawing/2014/main" id="{B970FC5F-4048-69FE-3072-C91F36EAD4E1}"/>
              </a:ext>
            </a:extLst>
          </p:cNvPr>
          <p:cNvSpPr/>
          <p:nvPr/>
        </p:nvSpPr>
        <p:spPr>
          <a:xfrm rot="5400000">
            <a:off x="177861" y="3203506"/>
            <a:ext cx="128296" cy="12166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4" name="Imagen 43" descr="Icono&#10;&#10;Descripción generada automáticamente">
            <a:extLst>
              <a:ext uri="{FF2B5EF4-FFF2-40B4-BE49-F238E27FC236}">
                <a16:creationId xmlns:a16="http://schemas.microsoft.com/office/drawing/2014/main" id="{7825729F-1A67-2F51-C833-5CCD343E3C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199" y="1925016"/>
            <a:ext cx="938112" cy="889167"/>
          </a:xfrm>
          <a:prstGeom prst="rect">
            <a:avLst/>
          </a:prstGeom>
        </p:spPr>
      </p:pic>
      <p:grpSp>
        <p:nvGrpSpPr>
          <p:cNvPr id="86" name="Grupo 85">
            <a:extLst>
              <a:ext uri="{FF2B5EF4-FFF2-40B4-BE49-F238E27FC236}">
                <a16:creationId xmlns:a16="http://schemas.microsoft.com/office/drawing/2014/main" id="{ED8530FA-557F-91A5-731D-6F9A23D39401}"/>
              </a:ext>
            </a:extLst>
          </p:cNvPr>
          <p:cNvGrpSpPr/>
          <p:nvPr/>
        </p:nvGrpSpPr>
        <p:grpSpPr>
          <a:xfrm>
            <a:off x="2989090" y="2155464"/>
            <a:ext cx="2303768" cy="2026497"/>
            <a:chOff x="3330611" y="1817431"/>
            <a:chExt cx="2303768" cy="2026497"/>
          </a:xfrm>
        </p:grpSpPr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6B0C45DB-8109-DF47-8A03-77FDCB259EE8}"/>
                </a:ext>
              </a:extLst>
            </p:cNvPr>
            <p:cNvSpPr txBox="1"/>
            <p:nvPr/>
          </p:nvSpPr>
          <p:spPr>
            <a:xfrm>
              <a:off x="4058938" y="1817431"/>
              <a:ext cx="1575441" cy="5693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b="1" dirty="0">
                  <a:solidFill>
                    <a:srgbClr val="009DE6"/>
                  </a:solidFill>
                  <a:latin typeface="La Caixa Frutiger 65 Bold" panose="020B0503030504020204" pitchFamily="34" charset="0"/>
                </a:rPr>
                <a:t>Tramitación</a:t>
              </a:r>
              <a:r>
                <a:rPr lang="es-ES" sz="1100" dirty="0">
                  <a:latin typeface="La Caixa Frutiger 45 Light" panose="020B0303030504020204" pitchFamily="34" charset="0"/>
                </a:rPr>
                <a:t> </a:t>
              </a:r>
            </a:p>
            <a:p>
              <a:r>
                <a:rPr lang="es-ES" sz="1000" dirty="0">
                  <a:latin typeface="La Caixa Frutiger 45 Light" panose="020B0303030504020204" pitchFamily="34" charset="0"/>
                </a:rPr>
                <a:t>de la operación</a:t>
              </a:r>
            </a:p>
            <a:p>
              <a:r>
                <a:rPr lang="es-ES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a Caixa Frutiger 45 Light" panose="020B0303030504020204" pitchFamily="34" charset="0"/>
                </a:rPr>
                <a:t>www.caixabankpc.com</a:t>
              </a:r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BD5F29F7-5C45-FD20-D523-88220E336EEA}"/>
                </a:ext>
              </a:extLst>
            </p:cNvPr>
            <p:cNvSpPr txBox="1"/>
            <p:nvPr/>
          </p:nvSpPr>
          <p:spPr>
            <a:xfrm>
              <a:off x="4073103" y="2425504"/>
              <a:ext cx="1438389" cy="5693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b="1" dirty="0">
                  <a:solidFill>
                    <a:srgbClr val="009DE6"/>
                  </a:solidFill>
                  <a:latin typeface="La Caixa Frutiger 65 Bold" panose="020B0503030504020204" pitchFamily="34" charset="0"/>
                </a:rPr>
                <a:t>Firma del contrato</a:t>
              </a:r>
              <a:r>
                <a:rPr lang="es-ES" sz="1100" dirty="0">
                  <a:latin typeface="La Caixa Frutiger 45 Light" panose="020B0303030504020204" pitchFamily="34" charset="0"/>
                </a:rPr>
                <a:t> </a:t>
              </a:r>
            </a:p>
            <a:p>
              <a:r>
                <a:rPr lang="es-ES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a Caixa Frutiger 45 Light" panose="020B0303030504020204" pitchFamily="34" charset="0"/>
                </a:rPr>
                <a:t>Envío de la </a:t>
              </a:r>
            </a:p>
            <a:p>
              <a:r>
                <a:rPr lang="es-ES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a Caixa Frutiger 45 Light" panose="020B0303030504020204" pitchFamily="34" charset="0"/>
                </a:rPr>
                <a:t>documentación</a:t>
              </a:r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1CC8A1DE-74BC-8614-82B4-DC3D94FAAE76}"/>
                </a:ext>
              </a:extLst>
            </p:cNvPr>
            <p:cNvSpPr txBox="1"/>
            <p:nvPr/>
          </p:nvSpPr>
          <p:spPr>
            <a:xfrm>
              <a:off x="4065848" y="3237308"/>
              <a:ext cx="1246377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b="1" dirty="0">
                  <a:solidFill>
                    <a:srgbClr val="009DE6"/>
                  </a:solidFill>
                  <a:latin typeface="La Caixa Frutiger 65 Bold" panose="020B0503030504020204" pitchFamily="34" charset="0"/>
                </a:rPr>
                <a:t>Abono</a:t>
              </a:r>
              <a:endParaRPr lang="es-ES" sz="1100" dirty="0">
                <a:latin typeface="La Caixa Frutiger 45 Light" panose="020B0303030504020204" pitchFamily="34" charset="0"/>
              </a:endParaRPr>
            </a:p>
            <a:p>
              <a:r>
                <a:rPr lang="es-ES" sz="1100" dirty="0">
                  <a:latin typeface="La Caixa Frutiger 45 Light" panose="020B0303030504020204" pitchFamily="34" charset="0"/>
                </a:rPr>
                <a:t>de la operación</a:t>
              </a:r>
              <a:endParaRPr lang="es-E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La Caixa Frutiger 45 Light" panose="020B0303030504020204" pitchFamily="34" charset="0"/>
              </a:endParaRPr>
            </a:p>
          </p:txBody>
        </p:sp>
        <p:pic>
          <p:nvPicPr>
            <p:cNvPr id="42" name="Imagen 41">
              <a:extLst>
                <a:ext uri="{FF2B5EF4-FFF2-40B4-BE49-F238E27FC236}">
                  <a16:creationId xmlns:a16="http://schemas.microsoft.com/office/drawing/2014/main" id="{3E307ABC-1B1A-8E4B-A1EB-FB379C02B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0611" y="2252039"/>
              <a:ext cx="1002862" cy="950539"/>
            </a:xfrm>
            <a:prstGeom prst="rect">
              <a:avLst/>
            </a:prstGeom>
          </p:spPr>
        </p:pic>
        <p:pic>
          <p:nvPicPr>
            <p:cNvPr id="46" name="Imagen 45">
              <a:extLst>
                <a:ext uri="{FF2B5EF4-FFF2-40B4-BE49-F238E27FC236}">
                  <a16:creationId xmlns:a16="http://schemas.microsoft.com/office/drawing/2014/main" id="{1DDDB27D-1E60-93C9-357E-A537E9ED1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99196" y="3087857"/>
              <a:ext cx="797689" cy="756071"/>
            </a:xfrm>
            <a:prstGeom prst="rect">
              <a:avLst/>
            </a:prstGeom>
          </p:spPr>
        </p:pic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4401561C-8322-D5FD-9D7B-024F84FA9DA6}"/>
                </a:ext>
              </a:extLst>
            </p:cNvPr>
            <p:cNvCxnSpPr>
              <a:cxnSpLocks/>
            </p:cNvCxnSpPr>
            <p:nvPr/>
          </p:nvCxnSpPr>
          <p:spPr>
            <a:xfrm>
              <a:off x="3541501" y="2356202"/>
              <a:ext cx="1770724" cy="0"/>
            </a:xfrm>
            <a:prstGeom prst="line">
              <a:avLst/>
            </a:prstGeom>
            <a:ln w="12700">
              <a:solidFill>
                <a:srgbClr val="80808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F17ABD0F-D03B-1DD0-4B29-D7F350354825}"/>
                </a:ext>
              </a:extLst>
            </p:cNvPr>
            <p:cNvCxnSpPr>
              <a:cxnSpLocks/>
            </p:cNvCxnSpPr>
            <p:nvPr/>
          </p:nvCxnSpPr>
          <p:spPr>
            <a:xfrm>
              <a:off x="3541501" y="3092707"/>
              <a:ext cx="1770724" cy="0"/>
            </a:xfrm>
            <a:prstGeom prst="line">
              <a:avLst/>
            </a:prstGeom>
            <a:ln w="12700">
              <a:solidFill>
                <a:srgbClr val="80808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o 92">
            <a:extLst>
              <a:ext uri="{FF2B5EF4-FFF2-40B4-BE49-F238E27FC236}">
                <a16:creationId xmlns:a16="http://schemas.microsoft.com/office/drawing/2014/main" id="{55FB95BE-2E0D-7DF6-0480-273931DD8ECA}"/>
              </a:ext>
            </a:extLst>
          </p:cNvPr>
          <p:cNvGrpSpPr/>
          <p:nvPr/>
        </p:nvGrpSpPr>
        <p:grpSpPr>
          <a:xfrm>
            <a:off x="2742715" y="4212257"/>
            <a:ext cx="2753985" cy="2355484"/>
            <a:chOff x="2827490" y="4289863"/>
            <a:chExt cx="2753985" cy="2355484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59CEB233-E581-A686-F7CA-73CB3A8BE7E8}"/>
                </a:ext>
              </a:extLst>
            </p:cNvPr>
            <p:cNvSpPr txBox="1"/>
            <p:nvPr/>
          </p:nvSpPr>
          <p:spPr>
            <a:xfrm>
              <a:off x="3649099" y="4289863"/>
              <a:ext cx="10894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200" b="1" dirty="0">
                  <a:solidFill>
                    <a:srgbClr val="04A6E6"/>
                  </a:solidFill>
                  <a:latin typeface="Frutiger 65" pitchFamily="2" charset="0"/>
                </a:rPr>
                <a:t>Información</a:t>
              </a:r>
            </a:p>
          </p:txBody>
        </p:sp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id="{BD22FF6A-D61F-DF26-D75D-7ECA31426FB9}"/>
                </a:ext>
              </a:extLst>
            </p:cNvPr>
            <p:cNvGrpSpPr/>
            <p:nvPr/>
          </p:nvGrpSpPr>
          <p:grpSpPr>
            <a:xfrm>
              <a:off x="3627518" y="4746979"/>
              <a:ext cx="1726324" cy="517985"/>
              <a:chOff x="7079062" y="1848543"/>
              <a:chExt cx="1726324" cy="517985"/>
            </a:xfrm>
          </p:grpSpPr>
          <p:sp>
            <p:nvSpPr>
              <p:cNvPr id="62" name="CuadroTexto 61">
                <a:extLst>
                  <a:ext uri="{FF2B5EF4-FFF2-40B4-BE49-F238E27FC236}">
                    <a16:creationId xmlns:a16="http://schemas.microsoft.com/office/drawing/2014/main" id="{4B979505-6FA9-69A6-3782-1762803FEF91}"/>
                  </a:ext>
                </a:extLst>
              </p:cNvPr>
              <p:cNvSpPr txBox="1"/>
              <p:nvPr/>
            </p:nvSpPr>
            <p:spPr>
              <a:xfrm>
                <a:off x="7079062" y="1848543"/>
                <a:ext cx="172632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sz="1100" b="1" dirty="0">
                    <a:solidFill>
                      <a:srgbClr val="009DE6"/>
                    </a:solidFill>
                    <a:latin typeface="La Caixa Frutiger 65 Bold" panose="020B0503030504020204" pitchFamily="34" charset="0"/>
                  </a:rPr>
                  <a:t>Soporte operaciones</a:t>
                </a:r>
                <a:endParaRPr lang="es-ES" sz="1100" dirty="0">
                  <a:latin typeface="La Caixa Frutiger 45 Light" panose="020B0303030504020204" pitchFamily="34" charset="0"/>
                </a:endParaRPr>
              </a:p>
            </p:txBody>
          </p:sp>
          <p:sp>
            <p:nvSpPr>
              <p:cNvPr id="63" name="CuadroTexto 62">
                <a:extLst>
                  <a:ext uri="{FF2B5EF4-FFF2-40B4-BE49-F238E27FC236}">
                    <a16:creationId xmlns:a16="http://schemas.microsoft.com/office/drawing/2014/main" id="{8E7DA09D-824E-8600-3B5C-D7E1B7E26688}"/>
                  </a:ext>
                </a:extLst>
              </p:cNvPr>
              <p:cNvSpPr txBox="1"/>
              <p:nvPr/>
            </p:nvSpPr>
            <p:spPr>
              <a:xfrm>
                <a:off x="7079062" y="2058751"/>
                <a:ext cx="172632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La Caixa Frutiger 65 Bold" panose="020B0503030504020204" pitchFamily="34" charset="0"/>
                  </a:rPr>
                  <a:t>902 121 877</a:t>
                </a:r>
                <a:endParaRPr lang="es-E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a Caixa Frutiger 45 Light" panose="020B0303030504020204" pitchFamily="34" charset="0"/>
                </a:endParaRPr>
              </a:p>
            </p:txBody>
          </p:sp>
        </p:grpSp>
        <p:pic>
          <p:nvPicPr>
            <p:cNvPr id="66" name="Imagen 65">
              <a:extLst>
                <a:ext uri="{FF2B5EF4-FFF2-40B4-BE49-F238E27FC236}">
                  <a16:creationId xmlns:a16="http://schemas.microsoft.com/office/drawing/2014/main" id="{5031AB93-6962-FBFE-0649-525BF9A18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27490" y="4501882"/>
              <a:ext cx="1089475" cy="1032633"/>
            </a:xfrm>
            <a:prstGeom prst="rect">
              <a:avLst/>
            </a:prstGeom>
          </p:spPr>
        </p:pic>
        <p:sp>
          <p:nvSpPr>
            <p:cNvPr id="68" name="CuadroTexto 67">
              <a:extLst>
                <a:ext uri="{FF2B5EF4-FFF2-40B4-BE49-F238E27FC236}">
                  <a16:creationId xmlns:a16="http://schemas.microsoft.com/office/drawing/2014/main" id="{13025429-4EBD-076F-73D9-F86366A67731}"/>
                </a:ext>
              </a:extLst>
            </p:cNvPr>
            <p:cNvSpPr txBox="1"/>
            <p:nvPr/>
          </p:nvSpPr>
          <p:spPr>
            <a:xfrm>
              <a:off x="3615001" y="5164218"/>
              <a:ext cx="196647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a Caixa Frutiger 45 Light" panose="020B0303030504020204" pitchFamily="34" charset="0"/>
                </a:rPr>
                <a:t>Tramitación de operaciones, </a:t>
              </a:r>
            </a:p>
            <a:p>
              <a:r>
                <a:rPr lang="es-ES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a Caixa Frutiger 45 Light" panose="020B0303030504020204" pitchFamily="34" charset="0"/>
                </a:rPr>
                <a:t>situación de solicitudes, etc.</a:t>
              </a:r>
              <a:endParaRPr lang="es-ES" sz="800" dirty="0"/>
            </a:p>
          </p:txBody>
        </p:sp>
        <p:grpSp>
          <p:nvGrpSpPr>
            <p:cNvPr id="69" name="Grupo 68">
              <a:extLst>
                <a:ext uri="{FF2B5EF4-FFF2-40B4-BE49-F238E27FC236}">
                  <a16:creationId xmlns:a16="http://schemas.microsoft.com/office/drawing/2014/main" id="{07242FCF-20D8-71A2-639D-CC6DD4CAAC3D}"/>
                </a:ext>
              </a:extLst>
            </p:cNvPr>
            <p:cNvGrpSpPr/>
            <p:nvPr/>
          </p:nvGrpSpPr>
          <p:grpSpPr>
            <a:xfrm>
              <a:off x="3627518" y="5707420"/>
              <a:ext cx="1726324" cy="517985"/>
              <a:chOff x="7079062" y="1778970"/>
              <a:chExt cx="1726324" cy="517985"/>
            </a:xfrm>
          </p:grpSpPr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701197B1-3C9B-88B2-F716-B1F96EBF6536}"/>
                  </a:ext>
                </a:extLst>
              </p:cNvPr>
              <p:cNvSpPr txBox="1"/>
              <p:nvPr/>
            </p:nvSpPr>
            <p:spPr>
              <a:xfrm>
                <a:off x="7079062" y="1778970"/>
                <a:ext cx="1726324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sz="1100" b="1" dirty="0">
                    <a:solidFill>
                      <a:srgbClr val="009DE6"/>
                    </a:solidFill>
                    <a:latin typeface="La Caixa Frutiger 65 Bold" panose="020B0503030504020204" pitchFamily="34" charset="0"/>
                  </a:rPr>
                  <a:t>Atención al cliente</a:t>
                </a:r>
                <a:endParaRPr lang="es-ES" sz="1100" dirty="0">
                  <a:latin typeface="La Caixa Frutiger 45 Light" panose="020B0303030504020204" pitchFamily="34" charset="0"/>
                </a:endParaRPr>
              </a:p>
            </p:txBody>
          </p:sp>
          <p:sp>
            <p:nvSpPr>
              <p:cNvPr id="71" name="CuadroTexto 70">
                <a:extLst>
                  <a:ext uri="{FF2B5EF4-FFF2-40B4-BE49-F238E27FC236}">
                    <a16:creationId xmlns:a16="http://schemas.microsoft.com/office/drawing/2014/main" id="{24A60C6B-7E84-2FA6-40BD-F6B5D8AC7099}"/>
                  </a:ext>
                </a:extLst>
              </p:cNvPr>
              <p:cNvSpPr txBox="1"/>
              <p:nvPr/>
            </p:nvSpPr>
            <p:spPr>
              <a:xfrm>
                <a:off x="7079062" y="1989178"/>
                <a:ext cx="172632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s-ES" sz="14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La Caixa Frutiger 65 Bold" panose="020B0503030504020204" pitchFamily="34" charset="0"/>
                  </a:rPr>
                  <a:t>900 101 601</a:t>
                </a:r>
                <a:endParaRPr lang="es-E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a Caixa Frutiger 45 Light" panose="020B0303030504020204" pitchFamily="34" charset="0"/>
                </a:endParaRPr>
              </a:p>
            </p:txBody>
          </p:sp>
        </p:grpSp>
        <p:pic>
          <p:nvPicPr>
            <p:cNvPr id="72" name="Imagen 71">
              <a:extLst>
                <a:ext uri="{FF2B5EF4-FFF2-40B4-BE49-F238E27FC236}">
                  <a16:creationId xmlns:a16="http://schemas.microsoft.com/office/drawing/2014/main" id="{A975CBD8-7B29-C2C8-2068-BFC22B04AE7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27490" y="5482201"/>
              <a:ext cx="1089475" cy="1032633"/>
            </a:xfrm>
            <a:prstGeom prst="rect">
              <a:avLst/>
            </a:prstGeom>
          </p:spPr>
        </p:pic>
        <p:sp>
          <p:nvSpPr>
            <p:cNvPr id="73" name="CuadroTexto 72">
              <a:extLst>
                <a:ext uri="{FF2B5EF4-FFF2-40B4-BE49-F238E27FC236}">
                  <a16:creationId xmlns:a16="http://schemas.microsoft.com/office/drawing/2014/main" id="{D9C30784-5137-C881-E09D-82BC36BF16AB}"/>
                </a:ext>
              </a:extLst>
            </p:cNvPr>
            <p:cNvSpPr txBox="1"/>
            <p:nvPr/>
          </p:nvSpPr>
          <p:spPr>
            <a:xfrm>
              <a:off x="3615001" y="6124659"/>
              <a:ext cx="196647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a Caixa Frutiger 45 Light" panose="020B0303030504020204" pitchFamily="34" charset="0"/>
                </a:rPr>
                <a:t>Consultas sobre cancelaciones, modificaciones de cuotas, etc.</a:t>
              </a:r>
              <a:endParaRPr lang="es-ES" sz="800" dirty="0"/>
            </a:p>
          </p:txBody>
        </p:sp>
        <p:sp>
          <p:nvSpPr>
            <p:cNvPr id="74" name="CuadroTexto 73">
              <a:extLst>
                <a:ext uri="{FF2B5EF4-FFF2-40B4-BE49-F238E27FC236}">
                  <a16:creationId xmlns:a16="http://schemas.microsoft.com/office/drawing/2014/main" id="{7749F467-782E-3FED-5C31-F7E27F380002}"/>
                </a:ext>
              </a:extLst>
            </p:cNvPr>
            <p:cNvSpPr txBox="1"/>
            <p:nvPr/>
          </p:nvSpPr>
          <p:spPr>
            <a:xfrm>
              <a:off x="3615001" y="5458952"/>
              <a:ext cx="196647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dirty="0">
                  <a:solidFill>
                    <a:srgbClr val="009DE6"/>
                  </a:solidFill>
                  <a:latin typeface="La Caixa Frutiger 45 Light" panose="020B0303030504020204" pitchFamily="34" charset="0"/>
                </a:rPr>
                <a:t>Lunes a sábado, de 9 h a 21:30 h</a:t>
              </a:r>
              <a:endParaRPr lang="es-ES" sz="800" dirty="0">
                <a:solidFill>
                  <a:srgbClr val="009DE6"/>
                </a:solidFill>
              </a:endParaRPr>
            </a:p>
          </p:txBody>
        </p:sp>
        <p:sp>
          <p:nvSpPr>
            <p:cNvPr id="75" name="CuadroTexto 74">
              <a:extLst>
                <a:ext uri="{FF2B5EF4-FFF2-40B4-BE49-F238E27FC236}">
                  <a16:creationId xmlns:a16="http://schemas.microsoft.com/office/drawing/2014/main" id="{88093D8B-1588-BAF1-2C8C-7E66B3328AAA}"/>
                </a:ext>
              </a:extLst>
            </p:cNvPr>
            <p:cNvSpPr txBox="1"/>
            <p:nvPr/>
          </p:nvSpPr>
          <p:spPr>
            <a:xfrm>
              <a:off x="3615001" y="6429903"/>
              <a:ext cx="196647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dirty="0">
                  <a:solidFill>
                    <a:srgbClr val="009DE6"/>
                  </a:solidFill>
                  <a:latin typeface="La Caixa Frutiger 45 Light" panose="020B0303030504020204" pitchFamily="34" charset="0"/>
                </a:rPr>
                <a:t>Lunes a sábado, de 9 h a 21:30 h</a:t>
              </a:r>
              <a:endParaRPr lang="es-ES" sz="800" dirty="0">
                <a:solidFill>
                  <a:srgbClr val="009DE6"/>
                </a:solidFill>
              </a:endParaRPr>
            </a:p>
          </p:txBody>
        </p:sp>
      </p:grpSp>
      <p:graphicFrame>
        <p:nvGraphicFramePr>
          <p:cNvPr id="77" name="Tabla 76">
            <a:extLst>
              <a:ext uri="{FF2B5EF4-FFF2-40B4-BE49-F238E27FC236}">
                <a16:creationId xmlns:a16="http://schemas.microsoft.com/office/drawing/2014/main" id="{A0C07CA7-ADEE-D378-DB8E-77CEF8EB8AF8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93072702"/>
              </p:ext>
            </p:extLst>
          </p:nvPr>
        </p:nvGraphicFramePr>
        <p:xfrm>
          <a:off x="5298331" y="2653356"/>
          <a:ext cx="4500000" cy="695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5503353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339780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37468045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3345337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1499029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31127018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Meses</a:t>
                      </a:r>
                      <a:endParaRPr lang="es-ES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3654" marR="73654" marT="36827" marB="368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6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10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12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20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24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36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48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60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Apertura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3,5 %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4,49%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6,5%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7,5%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8,90%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9,90%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13,5%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16,5%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Descuento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0 %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0 %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0 %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0 %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0 %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0 %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0 %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0 %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0 %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12" name="Grupo 111">
            <a:extLst>
              <a:ext uri="{FF2B5EF4-FFF2-40B4-BE49-F238E27FC236}">
                <a16:creationId xmlns:a16="http://schemas.microsoft.com/office/drawing/2014/main" id="{6F44DF5B-C37D-4887-E13C-C19979998B60}"/>
              </a:ext>
            </a:extLst>
          </p:cNvPr>
          <p:cNvGrpSpPr/>
          <p:nvPr/>
        </p:nvGrpSpPr>
        <p:grpSpPr>
          <a:xfrm>
            <a:off x="5286943" y="2417592"/>
            <a:ext cx="3369377" cy="261610"/>
            <a:chOff x="5288009" y="1926910"/>
            <a:chExt cx="1943333" cy="261610"/>
          </a:xfrm>
        </p:grpSpPr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A9412959-CF73-3879-CE72-2241AA8E43AB}"/>
                </a:ext>
              </a:extLst>
            </p:cNvPr>
            <p:cNvSpPr/>
            <p:nvPr/>
          </p:nvSpPr>
          <p:spPr>
            <a:xfrm>
              <a:off x="5297000" y="1943258"/>
              <a:ext cx="1262826" cy="214303"/>
            </a:xfrm>
            <a:prstGeom prst="rect">
              <a:avLst/>
            </a:prstGeom>
            <a:solidFill>
              <a:srgbClr val="009D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AB2C888C-5AF0-6728-4AF9-70AE3F71E3F4}"/>
                </a:ext>
              </a:extLst>
            </p:cNvPr>
            <p:cNvSpPr txBox="1"/>
            <p:nvPr/>
          </p:nvSpPr>
          <p:spPr>
            <a:xfrm>
              <a:off x="5288009" y="1926910"/>
              <a:ext cx="1943333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dirty="0">
                  <a:solidFill>
                    <a:schemeClr val="bg1"/>
                  </a:solidFill>
                  <a:latin typeface="La Caixa Frutiger 45 Light" panose="020B0303030504020204" pitchFamily="34" charset="0"/>
                </a:rPr>
                <a:t>Código tarifa </a:t>
              </a:r>
              <a:r>
                <a:rPr lang="es-ES" sz="1100" b="1" dirty="0">
                  <a:solidFill>
                    <a:schemeClr val="bg1"/>
                  </a:solidFill>
                  <a:latin typeface="La Caixa Frutiger 65 Bold" panose="020B0503030504020204" pitchFamily="34" charset="0"/>
                </a:rPr>
                <a:t>0AL – TODO GAP</a:t>
              </a:r>
              <a:endParaRPr lang="es-ES" sz="1100" dirty="0">
                <a:solidFill>
                  <a:schemeClr val="bg1"/>
                </a:solidFill>
                <a:latin typeface="La Caixa Frutiger 45 Light" panose="020B0303030504020204" pitchFamily="34" charset="0"/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:a16="http://schemas.microsoft.com/office/drawing/2014/main" id="{61A48326-8BC5-030A-D382-60A1349204D3}"/>
              </a:ext>
            </a:extLst>
          </p:cNvPr>
          <p:cNvGrpSpPr/>
          <p:nvPr/>
        </p:nvGrpSpPr>
        <p:grpSpPr>
          <a:xfrm>
            <a:off x="785676" y="3902697"/>
            <a:ext cx="2124125" cy="942365"/>
            <a:chOff x="843426" y="3415240"/>
            <a:chExt cx="2124125" cy="942365"/>
          </a:xfrm>
        </p:grpSpPr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F49497B2-C71B-3F70-D7EE-76AE3021FCEF}"/>
                </a:ext>
              </a:extLst>
            </p:cNvPr>
            <p:cNvSpPr txBox="1"/>
            <p:nvPr/>
          </p:nvSpPr>
          <p:spPr>
            <a:xfrm>
              <a:off x="843427" y="3415240"/>
              <a:ext cx="1449350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b="1" dirty="0">
                  <a:latin typeface="La Caixa Frutiger 65 Bold" panose="020B0503030504020204" pitchFamily="34" charset="0"/>
                </a:rPr>
                <a:t>Asalariado: </a:t>
              </a:r>
              <a:r>
                <a:rPr lang="es-ES" sz="1100" dirty="0">
                  <a:latin typeface="La Caixa Frutiger 45 Light" panose="020B0303030504020204" pitchFamily="34" charset="0"/>
                </a:rPr>
                <a:t>última </a:t>
              </a:r>
            </a:p>
            <a:p>
              <a:r>
                <a:rPr lang="es-ES" sz="1100" dirty="0">
                  <a:latin typeface="La Caixa Frutiger 45 Light" panose="020B0303030504020204" pitchFamily="34" charset="0"/>
                </a:rPr>
                <a:t>o penúltima nómina</a:t>
              </a:r>
              <a:endParaRPr lang="es-E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La Caixa Frutiger 45 Light" panose="020B0303030504020204" pitchFamily="34" charset="0"/>
              </a:endParaRPr>
            </a:p>
          </p:txBody>
        </p:sp>
        <p:sp>
          <p:nvSpPr>
            <p:cNvPr id="87" name="CuadroTexto 86">
              <a:extLst>
                <a:ext uri="{FF2B5EF4-FFF2-40B4-BE49-F238E27FC236}">
                  <a16:creationId xmlns:a16="http://schemas.microsoft.com/office/drawing/2014/main" id="{44EA6A8C-4D94-DF3A-418A-C3185715E139}"/>
                </a:ext>
              </a:extLst>
            </p:cNvPr>
            <p:cNvSpPr txBox="1"/>
            <p:nvPr/>
          </p:nvSpPr>
          <p:spPr>
            <a:xfrm>
              <a:off x="843426" y="3833235"/>
              <a:ext cx="21241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b="1" dirty="0">
                  <a:latin typeface="La Caixa Frutiger 65 Bold" panose="020B0503030504020204" pitchFamily="34" charset="0"/>
                </a:rPr>
                <a:t>Autónomo: </a:t>
              </a:r>
              <a:r>
                <a:rPr lang="es-ES" sz="1100" dirty="0">
                  <a:latin typeface="La Caixa Frutiger 45 Light" panose="020B0303030504020204" pitchFamily="34" charset="0"/>
                </a:rPr>
                <a:t>renta completa</a:t>
              </a:r>
              <a:endParaRPr lang="es-E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La Caixa Frutiger 45 Light" panose="020B0303030504020204" pitchFamily="34" charset="0"/>
              </a:endParaRPr>
            </a:p>
          </p:txBody>
        </p:sp>
        <p:sp>
          <p:nvSpPr>
            <p:cNvPr id="88" name="CuadroTexto 87">
              <a:extLst>
                <a:ext uri="{FF2B5EF4-FFF2-40B4-BE49-F238E27FC236}">
                  <a16:creationId xmlns:a16="http://schemas.microsoft.com/office/drawing/2014/main" id="{0E891EFE-DE08-522D-F035-9A6DCAC489A7}"/>
                </a:ext>
              </a:extLst>
            </p:cNvPr>
            <p:cNvSpPr txBox="1"/>
            <p:nvPr/>
          </p:nvSpPr>
          <p:spPr>
            <a:xfrm>
              <a:off x="843426" y="4095995"/>
              <a:ext cx="212412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b="1" dirty="0">
                  <a:latin typeface="La Caixa Frutiger 65 Bold" panose="020B0503030504020204" pitchFamily="34" charset="0"/>
                </a:rPr>
                <a:t>Pensionista: </a:t>
              </a:r>
              <a:r>
                <a:rPr lang="es-ES" sz="1100" dirty="0">
                  <a:latin typeface="La Caixa Frutiger 45 Light" panose="020B0303030504020204" pitchFamily="34" charset="0"/>
                </a:rPr>
                <a:t>carta pensión S.S.</a:t>
              </a:r>
              <a:endParaRPr lang="es-E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La Caixa Frutiger 45 Light" panose="020B0303030504020204" pitchFamily="34" charset="0"/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:a16="http://schemas.microsoft.com/office/drawing/2014/main" id="{6A6589D2-8FF5-AD88-A1F2-54188E0BF1CE}"/>
              </a:ext>
            </a:extLst>
          </p:cNvPr>
          <p:cNvGrpSpPr/>
          <p:nvPr/>
        </p:nvGrpSpPr>
        <p:grpSpPr>
          <a:xfrm>
            <a:off x="5288857" y="3360427"/>
            <a:ext cx="2252121" cy="308436"/>
            <a:chOff x="5288010" y="1926910"/>
            <a:chExt cx="1300692" cy="284402"/>
          </a:xfrm>
        </p:grpSpPr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202DA8DB-9A3F-496F-5762-C30F3B52A5BF}"/>
                </a:ext>
              </a:extLst>
            </p:cNvPr>
            <p:cNvSpPr/>
            <p:nvPr/>
          </p:nvSpPr>
          <p:spPr>
            <a:xfrm>
              <a:off x="5297000" y="1943258"/>
              <a:ext cx="1262826" cy="214303"/>
            </a:xfrm>
            <a:prstGeom prst="rect">
              <a:avLst/>
            </a:prstGeom>
            <a:solidFill>
              <a:srgbClr val="009D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F4EC78B8-9FF6-54FE-49FD-90880CF1815B}"/>
                </a:ext>
              </a:extLst>
            </p:cNvPr>
            <p:cNvSpPr txBox="1"/>
            <p:nvPr/>
          </p:nvSpPr>
          <p:spPr>
            <a:xfrm>
              <a:off x="5288010" y="1926910"/>
              <a:ext cx="1300692" cy="284402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es-ES" sz="1100" dirty="0">
                  <a:solidFill>
                    <a:schemeClr val="bg1"/>
                  </a:solidFill>
                  <a:latin typeface="La Caixa Frutiger 45 Light" panose="020B0303030504020204" pitchFamily="34" charset="0"/>
                </a:rPr>
                <a:t>Código tarifa </a:t>
              </a:r>
              <a:r>
                <a:rPr lang="es-ES" sz="1100" b="1" dirty="0">
                  <a:solidFill>
                    <a:schemeClr val="bg1"/>
                  </a:solidFill>
                  <a:latin typeface="La Caixa Frutiger 65 Bold" panose="020B0503030504020204" pitchFamily="34" charset="0"/>
                </a:rPr>
                <a:t>0AJ – SIN GAP</a:t>
              </a:r>
              <a:endParaRPr lang="es-ES" sz="1100" dirty="0">
                <a:solidFill>
                  <a:schemeClr val="bg1"/>
                </a:solidFill>
                <a:latin typeface="La Caixa Frutiger 45 Light" panose="020B0303030504020204" pitchFamily="34" charset="0"/>
              </a:endParaRPr>
            </a:p>
          </p:txBody>
        </p:sp>
      </p:grpSp>
      <p:grpSp>
        <p:nvGrpSpPr>
          <p:cNvPr id="116" name="Grupo 115">
            <a:extLst>
              <a:ext uri="{FF2B5EF4-FFF2-40B4-BE49-F238E27FC236}">
                <a16:creationId xmlns:a16="http://schemas.microsoft.com/office/drawing/2014/main" id="{A06CACFA-AD7B-2A9A-7ADE-68B07D3909F1}"/>
              </a:ext>
            </a:extLst>
          </p:cNvPr>
          <p:cNvGrpSpPr/>
          <p:nvPr/>
        </p:nvGrpSpPr>
        <p:grpSpPr>
          <a:xfrm>
            <a:off x="5291003" y="4369650"/>
            <a:ext cx="3823201" cy="278733"/>
            <a:chOff x="5288010" y="1926910"/>
            <a:chExt cx="1300692" cy="261610"/>
          </a:xfrm>
        </p:grpSpPr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588CF360-5BA8-3A80-47EF-042B071E7675}"/>
                </a:ext>
              </a:extLst>
            </p:cNvPr>
            <p:cNvSpPr/>
            <p:nvPr/>
          </p:nvSpPr>
          <p:spPr>
            <a:xfrm>
              <a:off x="5297000" y="1943258"/>
              <a:ext cx="1262826" cy="214303"/>
            </a:xfrm>
            <a:prstGeom prst="rect">
              <a:avLst/>
            </a:prstGeom>
            <a:solidFill>
              <a:srgbClr val="009D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3F9F63BC-3B07-A7A4-C101-6C540BE4AA16}"/>
                </a:ext>
              </a:extLst>
            </p:cNvPr>
            <p:cNvSpPr txBox="1"/>
            <p:nvPr/>
          </p:nvSpPr>
          <p:spPr>
            <a:xfrm>
              <a:off x="5288010" y="1926910"/>
              <a:ext cx="130069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dirty="0">
                  <a:solidFill>
                    <a:schemeClr val="bg1"/>
                  </a:solidFill>
                  <a:latin typeface="La Caixa Frutiger 45 Light" panose="020B0303030504020204" pitchFamily="34" charset="0"/>
                </a:rPr>
                <a:t>Código tarifa </a:t>
              </a:r>
              <a:r>
                <a:rPr lang="es-ES" sz="1100" b="1" dirty="0">
                  <a:solidFill>
                    <a:schemeClr val="bg1"/>
                  </a:solidFill>
                  <a:latin typeface="La Caixa Frutiger 45 Light" panose="020B0303030504020204" pitchFamily="34" charset="0"/>
                </a:rPr>
                <a:t>0AK</a:t>
              </a:r>
              <a:r>
                <a:rPr lang="es-ES" sz="1100" b="1" dirty="0">
                  <a:solidFill>
                    <a:schemeClr val="bg1"/>
                  </a:solidFill>
                  <a:latin typeface="La Caixa Frutiger 65 Bold" panose="020B0503030504020204" pitchFamily="34" charset="0"/>
                </a:rPr>
                <a:t> – GASTOS COMPARTIDOS 3% GAP</a:t>
              </a:r>
              <a:endParaRPr lang="es-ES" sz="1100" dirty="0">
                <a:solidFill>
                  <a:schemeClr val="bg1"/>
                </a:solidFill>
                <a:latin typeface="La Caixa Frutiger 45 Light" panose="020B0303030504020204" pitchFamily="34" charset="0"/>
              </a:endParaRPr>
            </a:p>
          </p:txBody>
        </p:sp>
      </p:grpSp>
      <p:sp>
        <p:nvSpPr>
          <p:cNvPr id="126" name="CuadroTexto 125">
            <a:extLst>
              <a:ext uri="{FF2B5EF4-FFF2-40B4-BE49-F238E27FC236}">
                <a16:creationId xmlns:a16="http://schemas.microsoft.com/office/drawing/2014/main" id="{C53C7ACB-CFB2-92A1-6137-D2028A4BD0CF}"/>
              </a:ext>
            </a:extLst>
          </p:cNvPr>
          <p:cNvSpPr txBox="1"/>
          <p:nvPr/>
        </p:nvSpPr>
        <p:spPr>
          <a:xfrm>
            <a:off x="6963777" y="1720756"/>
            <a:ext cx="14663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65" pitchFamily="2" charset="0"/>
              </a:rPr>
              <a:t>Oferta financiera</a:t>
            </a:r>
          </a:p>
        </p:txBody>
      </p:sp>
      <p:grpSp>
        <p:nvGrpSpPr>
          <p:cNvPr id="155" name="Grupo 154">
            <a:extLst>
              <a:ext uri="{FF2B5EF4-FFF2-40B4-BE49-F238E27FC236}">
                <a16:creationId xmlns:a16="http://schemas.microsoft.com/office/drawing/2014/main" id="{DEA74F3F-063D-56DE-683B-18F884DDE587}"/>
              </a:ext>
            </a:extLst>
          </p:cNvPr>
          <p:cNvGrpSpPr/>
          <p:nvPr/>
        </p:nvGrpSpPr>
        <p:grpSpPr>
          <a:xfrm>
            <a:off x="4392304" y="668030"/>
            <a:ext cx="5396589" cy="285484"/>
            <a:chOff x="4432611" y="974996"/>
            <a:chExt cx="5396589" cy="285484"/>
          </a:xfrm>
        </p:grpSpPr>
        <p:sp>
          <p:nvSpPr>
            <p:cNvPr id="153" name="Rectángulo 152">
              <a:extLst>
                <a:ext uri="{FF2B5EF4-FFF2-40B4-BE49-F238E27FC236}">
                  <a16:creationId xmlns:a16="http://schemas.microsoft.com/office/drawing/2014/main" id="{BD05F874-BC19-25BA-9ACE-F878ED470382}"/>
                </a:ext>
              </a:extLst>
            </p:cNvPr>
            <p:cNvSpPr/>
            <p:nvPr/>
          </p:nvSpPr>
          <p:spPr>
            <a:xfrm>
              <a:off x="4432611" y="974996"/>
              <a:ext cx="2638397" cy="2854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2" name="Rectángulo 151">
              <a:extLst>
                <a:ext uri="{FF2B5EF4-FFF2-40B4-BE49-F238E27FC236}">
                  <a16:creationId xmlns:a16="http://schemas.microsoft.com/office/drawing/2014/main" id="{19E145C6-890E-7708-979D-79A66973C2AC}"/>
                </a:ext>
              </a:extLst>
            </p:cNvPr>
            <p:cNvSpPr/>
            <p:nvPr/>
          </p:nvSpPr>
          <p:spPr>
            <a:xfrm>
              <a:off x="7117444" y="974996"/>
              <a:ext cx="2711756" cy="2836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56" name="Grupo 155">
            <a:extLst>
              <a:ext uri="{FF2B5EF4-FFF2-40B4-BE49-F238E27FC236}">
                <a16:creationId xmlns:a16="http://schemas.microsoft.com/office/drawing/2014/main" id="{BFCE786C-8E4A-4802-D288-963DF22D4A69}"/>
              </a:ext>
            </a:extLst>
          </p:cNvPr>
          <p:cNvGrpSpPr/>
          <p:nvPr/>
        </p:nvGrpSpPr>
        <p:grpSpPr>
          <a:xfrm>
            <a:off x="4355805" y="1292399"/>
            <a:ext cx="5430627" cy="293641"/>
            <a:chOff x="4352129" y="1290681"/>
            <a:chExt cx="5430627" cy="293641"/>
          </a:xfrm>
        </p:grpSpPr>
        <p:sp>
          <p:nvSpPr>
            <p:cNvPr id="154" name="Rectángulo 153">
              <a:extLst>
                <a:ext uri="{FF2B5EF4-FFF2-40B4-BE49-F238E27FC236}">
                  <a16:creationId xmlns:a16="http://schemas.microsoft.com/office/drawing/2014/main" id="{4530F2E8-FF6F-1372-5466-6E3F542D105D}"/>
                </a:ext>
              </a:extLst>
            </p:cNvPr>
            <p:cNvSpPr/>
            <p:nvPr/>
          </p:nvSpPr>
          <p:spPr>
            <a:xfrm>
              <a:off x="4386168" y="1290681"/>
              <a:ext cx="5396588" cy="2936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1" name="CuadroTexto 150">
              <a:extLst>
                <a:ext uri="{FF2B5EF4-FFF2-40B4-BE49-F238E27FC236}">
                  <a16:creationId xmlns:a16="http://schemas.microsoft.com/office/drawing/2014/main" id="{E91858B1-26D2-2F47-F8AE-3287BEE4CC6F}"/>
                </a:ext>
              </a:extLst>
            </p:cNvPr>
            <p:cNvSpPr txBox="1"/>
            <p:nvPr/>
          </p:nvSpPr>
          <p:spPr>
            <a:xfrm>
              <a:off x="4352129" y="1296391"/>
              <a:ext cx="1893437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b="1" dirty="0">
                  <a:solidFill>
                    <a:srgbClr val="009DE6"/>
                  </a:solidFill>
                  <a:latin typeface="La Caixa Frutiger 65 Bold" panose="020B0503030504020204" pitchFamily="34" charset="0"/>
                </a:rPr>
                <a:t>Key </a:t>
              </a:r>
              <a:r>
                <a:rPr lang="es-ES" sz="1100" b="1" dirty="0" err="1">
                  <a:solidFill>
                    <a:srgbClr val="009DE6"/>
                  </a:solidFill>
                  <a:latin typeface="La Caixa Frutiger 65 Bold" panose="020B0503030504020204" pitchFamily="34" charset="0"/>
                </a:rPr>
                <a:t>Account</a:t>
              </a:r>
              <a:r>
                <a:rPr lang="es-ES" sz="1100" b="1" dirty="0">
                  <a:solidFill>
                    <a:srgbClr val="009DE6"/>
                  </a:solidFill>
                  <a:latin typeface="La Caixa Frutiger 65 Bold" panose="020B0503030504020204" pitchFamily="34" charset="0"/>
                </a:rPr>
                <a:t> </a:t>
              </a:r>
              <a:r>
                <a:rPr lang="es-ES" sz="1100" b="1" dirty="0" err="1">
                  <a:solidFill>
                    <a:srgbClr val="009DE6"/>
                  </a:solidFill>
                  <a:latin typeface="La Caixa Frutiger 65 Bold" panose="020B0503030504020204" pitchFamily="34" charset="0"/>
                </a:rPr>
                <a:t>Specialist</a:t>
              </a:r>
              <a:r>
                <a:rPr lang="es-ES" sz="1100" b="1" dirty="0">
                  <a:solidFill>
                    <a:srgbClr val="009DE6"/>
                  </a:solidFill>
                  <a:latin typeface="La Caixa Frutiger 65 Bold" panose="020B0503030504020204" pitchFamily="34" charset="0"/>
                </a:rPr>
                <a:t> </a:t>
              </a:r>
              <a:endParaRPr lang="es-E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La Caixa Frutiger 45 Light" panose="020B0303030504020204" pitchFamily="34" charset="0"/>
              </a:endParaRPr>
            </a:p>
          </p:txBody>
        </p:sp>
      </p:grp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20132BDF-E967-20F9-0150-34A0430E30C9}"/>
              </a:ext>
            </a:extLst>
          </p:cNvPr>
          <p:cNvSpPr txBox="1"/>
          <p:nvPr/>
        </p:nvSpPr>
        <p:spPr>
          <a:xfrm>
            <a:off x="6338314" y="6665583"/>
            <a:ext cx="364175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700" dirty="0">
                <a:latin typeface="La Caixa Frutiger 45 Light" panose="020B0303030504020204" pitchFamily="34" charset="0"/>
              </a:rPr>
              <a:t>Soporte no publicitario, comunicación dirigida exclusivamente al comercio intermediario.</a:t>
            </a:r>
            <a:endParaRPr lang="es-ES" sz="700" dirty="0">
              <a:solidFill>
                <a:schemeClr val="tx1">
                  <a:lumMod val="95000"/>
                  <a:lumOff val="5000"/>
                </a:schemeClr>
              </a:solidFill>
              <a:latin typeface="La Caixa Frutiger 45 Light" panose="020B0303030504020204" pitchFamily="34" charset="0"/>
            </a:endParaRPr>
          </a:p>
        </p:txBody>
      </p:sp>
      <p:sp>
        <p:nvSpPr>
          <p:cNvPr id="128" name="Rectángulo 127">
            <a:extLst>
              <a:ext uri="{FF2B5EF4-FFF2-40B4-BE49-F238E27FC236}">
                <a16:creationId xmlns:a16="http://schemas.microsoft.com/office/drawing/2014/main" id="{9541D028-9118-4E8D-BA90-B38435C60839}"/>
              </a:ext>
            </a:extLst>
          </p:cNvPr>
          <p:cNvSpPr/>
          <p:nvPr/>
        </p:nvSpPr>
        <p:spPr>
          <a:xfrm>
            <a:off x="4390054" y="977780"/>
            <a:ext cx="2638397" cy="2854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Rectángulo 128">
            <a:extLst>
              <a:ext uri="{FF2B5EF4-FFF2-40B4-BE49-F238E27FC236}">
                <a16:creationId xmlns:a16="http://schemas.microsoft.com/office/drawing/2014/main" id="{3214C2A7-2D0F-4273-B85F-8903350D66C6}"/>
              </a:ext>
            </a:extLst>
          </p:cNvPr>
          <p:cNvSpPr/>
          <p:nvPr/>
        </p:nvSpPr>
        <p:spPr>
          <a:xfrm>
            <a:off x="7074887" y="977780"/>
            <a:ext cx="2711756" cy="283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C699961C-AFBA-41F2-8C98-B2A6D625416C}"/>
              </a:ext>
            </a:extLst>
          </p:cNvPr>
          <p:cNvSpPr txBox="1"/>
          <p:nvPr/>
        </p:nvSpPr>
        <p:spPr>
          <a:xfrm>
            <a:off x="4343619" y="978310"/>
            <a:ext cx="12391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b="1" dirty="0">
                <a:solidFill>
                  <a:srgbClr val="009DE6"/>
                </a:solidFill>
                <a:latin typeface="La Caixa Frutiger 65 Bold" panose="020B0503030504020204" pitchFamily="34" charset="0"/>
              </a:rPr>
              <a:t>Usuario APP:</a:t>
            </a:r>
            <a:endParaRPr lang="es-ES" sz="1100" dirty="0">
              <a:solidFill>
                <a:schemeClr val="tx1">
                  <a:lumMod val="95000"/>
                  <a:lumOff val="5000"/>
                </a:schemeClr>
              </a:solidFill>
              <a:latin typeface="La Caixa Frutiger 45 Light" panose="020B0303030504020204" pitchFamily="34" charset="0"/>
            </a:endParaRP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130A2FDB-3D74-42A5-8E3E-28F655F48783}"/>
              </a:ext>
            </a:extLst>
          </p:cNvPr>
          <p:cNvSpPr txBox="1"/>
          <p:nvPr/>
        </p:nvSpPr>
        <p:spPr>
          <a:xfrm>
            <a:off x="7148244" y="976344"/>
            <a:ext cx="191285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b="1" dirty="0">
                <a:solidFill>
                  <a:srgbClr val="009DE6"/>
                </a:solidFill>
                <a:latin typeface="La Caixa Frutiger 65 Bold" panose="020B0503030504020204" pitchFamily="34" charset="0"/>
              </a:rPr>
              <a:t>Contraseña APP:</a:t>
            </a:r>
            <a:endParaRPr lang="es-ES" sz="1100" dirty="0">
              <a:solidFill>
                <a:schemeClr val="tx1">
                  <a:lumMod val="95000"/>
                  <a:lumOff val="5000"/>
                </a:schemeClr>
              </a:solidFill>
              <a:latin typeface="La Caixa Frutiger 45 Light" panose="020B0303030504020204" pitchFamily="34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5B693767-0CAD-37AF-6EF8-08080B8FFF73}"/>
              </a:ext>
            </a:extLst>
          </p:cNvPr>
          <p:cNvGrpSpPr/>
          <p:nvPr/>
        </p:nvGrpSpPr>
        <p:grpSpPr>
          <a:xfrm>
            <a:off x="3065107" y="2246059"/>
            <a:ext cx="328372" cy="307777"/>
            <a:chOff x="6647622" y="168660"/>
            <a:chExt cx="328372" cy="307777"/>
          </a:xfrm>
        </p:grpSpPr>
        <p:sp>
          <p:nvSpPr>
            <p:cNvPr id="3" name="Elipse 2">
              <a:extLst>
                <a:ext uri="{FF2B5EF4-FFF2-40B4-BE49-F238E27FC236}">
                  <a16:creationId xmlns:a16="http://schemas.microsoft.com/office/drawing/2014/main" id="{45C70797-B9F5-BBC7-3794-15CCA9D4AEA9}"/>
                </a:ext>
              </a:extLst>
            </p:cNvPr>
            <p:cNvSpPr/>
            <p:nvPr/>
          </p:nvSpPr>
          <p:spPr>
            <a:xfrm>
              <a:off x="6662864" y="196731"/>
              <a:ext cx="256371" cy="25637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CuadroTexto 3">
              <a:extLst>
                <a:ext uri="{FF2B5EF4-FFF2-40B4-BE49-F238E27FC236}">
                  <a16:creationId xmlns:a16="http://schemas.microsoft.com/office/drawing/2014/main" id="{85B74254-C658-6E87-53E0-0D406752430F}"/>
                </a:ext>
              </a:extLst>
            </p:cNvPr>
            <p:cNvSpPr txBox="1"/>
            <p:nvPr/>
          </p:nvSpPr>
          <p:spPr>
            <a:xfrm>
              <a:off x="6647622" y="168660"/>
              <a:ext cx="3283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latin typeface="La Caixa Frutiger 65 Bold" panose="020B0503030504020204" pitchFamily="34" charset="0"/>
                </a:rPr>
                <a:t>1</a:t>
              </a:r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F9367FE2-E6A5-5D4A-833F-EBDC7C681BA1}"/>
              </a:ext>
            </a:extLst>
          </p:cNvPr>
          <p:cNvGrpSpPr/>
          <p:nvPr/>
        </p:nvGrpSpPr>
        <p:grpSpPr>
          <a:xfrm>
            <a:off x="3065107" y="2903007"/>
            <a:ext cx="328372" cy="307777"/>
            <a:chOff x="6647622" y="168660"/>
            <a:chExt cx="328372" cy="307777"/>
          </a:xfrm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6307106C-A907-5C47-4371-54CE5D12B3F9}"/>
                </a:ext>
              </a:extLst>
            </p:cNvPr>
            <p:cNvSpPr/>
            <p:nvPr/>
          </p:nvSpPr>
          <p:spPr>
            <a:xfrm>
              <a:off x="6662864" y="196731"/>
              <a:ext cx="256371" cy="25637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14B76FC-5ADE-DFEF-36A7-93D2AED901F9}"/>
                </a:ext>
              </a:extLst>
            </p:cNvPr>
            <p:cNvSpPr txBox="1"/>
            <p:nvPr/>
          </p:nvSpPr>
          <p:spPr>
            <a:xfrm>
              <a:off x="6647622" y="168660"/>
              <a:ext cx="3283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latin typeface="La Caixa Frutiger 65 Bold" panose="020B0503030504020204" pitchFamily="34" charset="0"/>
                </a:rPr>
                <a:t>2</a:t>
              </a: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4FDE972-3C9D-B536-33B6-AFAF9A6CC52D}"/>
              </a:ext>
            </a:extLst>
          </p:cNvPr>
          <p:cNvGrpSpPr/>
          <p:nvPr/>
        </p:nvGrpSpPr>
        <p:grpSpPr>
          <a:xfrm>
            <a:off x="3065107" y="3675365"/>
            <a:ext cx="328372" cy="307777"/>
            <a:chOff x="6647622" y="168660"/>
            <a:chExt cx="328372" cy="307777"/>
          </a:xfrm>
        </p:grpSpPr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CE380925-6415-0669-8825-A0C9860A6065}"/>
                </a:ext>
              </a:extLst>
            </p:cNvPr>
            <p:cNvSpPr/>
            <p:nvPr/>
          </p:nvSpPr>
          <p:spPr>
            <a:xfrm>
              <a:off x="6662864" y="196731"/>
              <a:ext cx="256371" cy="256371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90A79725-0DA2-165D-AECA-1CB1F12F790E}"/>
                </a:ext>
              </a:extLst>
            </p:cNvPr>
            <p:cNvSpPr txBox="1"/>
            <p:nvPr/>
          </p:nvSpPr>
          <p:spPr>
            <a:xfrm>
              <a:off x="6647622" y="168660"/>
              <a:ext cx="3283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latin typeface="La Caixa Frutiger 65 Bold" panose="020B0503030504020204" pitchFamily="34" charset="0"/>
                </a:rPr>
                <a:t>3</a:t>
              </a:r>
            </a:p>
          </p:txBody>
        </p:sp>
      </p:grpSp>
      <p:sp>
        <p:nvSpPr>
          <p:cNvPr id="58" name="Triángulo 57">
            <a:extLst>
              <a:ext uri="{FF2B5EF4-FFF2-40B4-BE49-F238E27FC236}">
                <a16:creationId xmlns:a16="http://schemas.microsoft.com/office/drawing/2014/main" id="{B87AEEC3-48DD-8784-C4A3-697798A8F4B5}"/>
              </a:ext>
            </a:extLst>
          </p:cNvPr>
          <p:cNvSpPr/>
          <p:nvPr/>
        </p:nvSpPr>
        <p:spPr>
          <a:xfrm rot="5400000">
            <a:off x="364975" y="2681838"/>
            <a:ext cx="101925" cy="96653"/>
          </a:xfrm>
          <a:prstGeom prst="triangle">
            <a:avLst/>
          </a:prstGeom>
          <a:solidFill>
            <a:srgbClr val="04A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Triángulo 64">
            <a:extLst>
              <a:ext uri="{FF2B5EF4-FFF2-40B4-BE49-F238E27FC236}">
                <a16:creationId xmlns:a16="http://schemas.microsoft.com/office/drawing/2014/main" id="{A7990469-F556-757B-AA7D-5FDA29E0B0D3}"/>
              </a:ext>
            </a:extLst>
          </p:cNvPr>
          <p:cNvSpPr/>
          <p:nvPr/>
        </p:nvSpPr>
        <p:spPr>
          <a:xfrm rot="5400000">
            <a:off x="364975" y="2939290"/>
            <a:ext cx="101925" cy="96653"/>
          </a:xfrm>
          <a:prstGeom prst="triangle">
            <a:avLst/>
          </a:prstGeom>
          <a:solidFill>
            <a:srgbClr val="04A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Triángulo 66">
            <a:extLst>
              <a:ext uri="{FF2B5EF4-FFF2-40B4-BE49-F238E27FC236}">
                <a16:creationId xmlns:a16="http://schemas.microsoft.com/office/drawing/2014/main" id="{34C9DE23-3601-7B57-46A9-2B4364995BB1}"/>
              </a:ext>
            </a:extLst>
          </p:cNvPr>
          <p:cNvSpPr/>
          <p:nvPr/>
        </p:nvSpPr>
        <p:spPr>
          <a:xfrm rot="5400000">
            <a:off x="364975" y="3454195"/>
            <a:ext cx="101925" cy="96653"/>
          </a:xfrm>
          <a:prstGeom prst="triangle">
            <a:avLst/>
          </a:prstGeom>
          <a:solidFill>
            <a:srgbClr val="04A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Triángulo 80">
            <a:extLst>
              <a:ext uri="{FF2B5EF4-FFF2-40B4-BE49-F238E27FC236}">
                <a16:creationId xmlns:a16="http://schemas.microsoft.com/office/drawing/2014/main" id="{E36641B3-91C2-494B-7DAB-91BAE7CCECAF}"/>
              </a:ext>
            </a:extLst>
          </p:cNvPr>
          <p:cNvSpPr/>
          <p:nvPr/>
        </p:nvSpPr>
        <p:spPr>
          <a:xfrm rot="5400000">
            <a:off x="364975" y="3685014"/>
            <a:ext cx="101925" cy="96653"/>
          </a:xfrm>
          <a:prstGeom prst="triangle">
            <a:avLst/>
          </a:prstGeom>
          <a:solidFill>
            <a:srgbClr val="04A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Triángulo 81">
            <a:extLst>
              <a:ext uri="{FF2B5EF4-FFF2-40B4-BE49-F238E27FC236}">
                <a16:creationId xmlns:a16="http://schemas.microsoft.com/office/drawing/2014/main" id="{BED6EEB1-2672-2D7D-1FC2-E346390063E9}"/>
              </a:ext>
            </a:extLst>
          </p:cNvPr>
          <p:cNvSpPr/>
          <p:nvPr/>
        </p:nvSpPr>
        <p:spPr>
          <a:xfrm rot="5400000">
            <a:off x="364975" y="5025543"/>
            <a:ext cx="101925" cy="96653"/>
          </a:xfrm>
          <a:prstGeom prst="triangle">
            <a:avLst/>
          </a:prstGeom>
          <a:solidFill>
            <a:srgbClr val="04A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C557FDF7-F1A2-26B3-3FD7-387B6BA94166}"/>
              </a:ext>
            </a:extLst>
          </p:cNvPr>
          <p:cNvSpPr txBox="1"/>
          <p:nvPr/>
        </p:nvSpPr>
        <p:spPr>
          <a:xfrm>
            <a:off x="-2872568" y="-2103343"/>
            <a:ext cx="228628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b="1" dirty="0">
                <a:solidFill>
                  <a:srgbClr val="009DE6"/>
                </a:solidFill>
                <a:latin typeface="La Caixa Frutiger 45 Light"/>
              </a:rPr>
              <a:t>      </a:t>
            </a:r>
            <a:endParaRPr lang="es-ES" sz="1400" dirty="0">
              <a:solidFill>
                <a:schemeClr val="tx1">
                  <a:lumMod val="95000"/>
                  <a:lumOff val="5000"/>
                </a:schemeClr>
              </a:solidFill>
              <a:latin typeface="La Caixa Frutiger 45 Light"/>
            </a:endParaRPr>
          </a:p>
        </p:txBody>
      </p: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867691F3-9E19-9C3D-4D8E-8E0A68F8A526}"/>
              </a:ext>
            </a:extLst>
          </p:cNvPr>
          <p:cNvCxnSpPr>
            <a:cxnSpLocks/>
          </p:cNvCxnSpPr>
          <p:nvPr/>
        </p:nvCxnSpPr>
        <p:spPr>
          <a:xfrm>
            <a:off x="540572" y="403412"/>
            <a:ext cx="0" cy="516014"/>
          </a:xfrm>
          <a:prstGeom prst="line">
            <a:avLst/>
          </a:prstGeom>
          <a:ln w="25400">
            <a:solidFill>
              <a:srgbClr val="04A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adroTexto 91">
            <a:extLst>
              <a:ext uri="{FF2B5EF4-FFF2-40B4-BE49-F238E27FC236}">
                <a16:creationId xmlns:a16="http://schemas.microsoft.com/office/drawing/2014/main" id="{2BCFAF28-FC9C-BF80-AD75-766E4DC18B0A}"/>
              </a:ext>
            </a:extLst>
          </p:cNvPr>
          <p:cNvSpPr txBox="1"/>
          <p:nvPr/>
        </p:nvSpPr>
        <p:spPr>
          <a:xfrm>
            <a:off x="4363625" y="668560"/>
            <a:ext cx="12391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b="1" dirty="0">
                <a:solidFill>
                  <a:srgbClr val="009DE6"/>
                </a:solidFill>
                <a:latin typeface="La Caixa Frutiger 65 Bold" panose="020B0503030504020204" pitchFamily="34" charset="0"/>
              </a:rPr>
              <a:t>Establecimiento</a:t>
            </a:r>
            <a:endParaRPr lang="es-ES" sz="1100" dirty="0">
              <a:solidFill>
                <a:schemeClr val="tx1">
                  <a:lumMod val="95000"/>
                  <a:lumOff val="5000"/>
                </a:schemeClr>
              </a:solidFill>
              <a:latin typeface="La Caixa Frutiger 45 Light" panose="020B0303030504020204" pitchFamily="34" charset="0"/>
            </a:endParaRP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16EBDAFC-D36A-175A-9074-A3A2C2C12F30}"/>
              </a:ext>
            </a:extLst>
          </p:cNvPr>
          <p:cNvSpPr txBox="1"/>
          <p:nvPr/>
        </p:nvSpPr>
        <p:spPr>
          <a:xfrm>
            <a:off x="7150495" y="666594"/>
            <a:ext cx="12391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b="1" dirty="0">
                <a:solidFill>
                  <a:srgbClr val="009DE6"/>
                </a:solidFill>
                <a:latin typeface="La Caixa Frutiger 65 Bold" panose="020B0503030504020204" pitchFamily="34" charset="0"/>
              </a:rPr>
              <a:t>Contraseña</a:t>
            </a:r>
            <a:endParaRPr lang="es-ES" sz="1100" dirty="0">
              <a:solidFill>
                <a:schemeClr val="tx1">
                  <a:lumMod val="95000"/>
                  <a:lumOff val="5000"/>
                </a:schemeClr>
              </a:solidFill>
              <a:latin typeface="La Caixa Frutiger 45 Light" panose="020B0303030504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9858D9C-A347-54C5-23FA-C2D504EC802B}"/>
              </a:ext>
            </a:extLst>
          </p:cNvPr>
          <p:cNvSpPr txBox="1"/>
          <p:nvPr/>
        </p:nvSpPr>
        <p:spPr>
          <a:xfrm>
            <a:off x="5261618" y="2107559"/>
            <a:ext cx="32653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65" pitchFamily="2" charset="0"/>
              </a:rPr>
              <a:t>GRATUITAS - Sin Intereses 0% TIN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07FBB1A-4A99-9A41-12CB-95E5109AC675}"/>
              </a:ext>
            </a:extLst>
          </p:cNvPr>
          <p:cNvSpPr txBox="1"/>
          <p:nvPr/>
        </p:nvSpPr>
        <p:spPr>
          <a:xfrm>
            <a:off x="5232996" y="5484277"/>
            <a:ext cx="34233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Frutiger 65" pitchFamily="2" charset="0"/>
              </a:rPr>
              <a:t>ESTÁNDAR – Tipo de Interés Cliente</a:t>
            </a:r>
          </a:p>
        </p:txBody>
      </p:sp>
      <p:graphicFrame>
        <p:nvGraphicFramePr>
          <p:cNvPr id="51" name="Tabla 50">
            <a:extLst>
              <a:ext uri="{FF2B5EF4-FFF2-40B4-BE49-F238E27FC236}">
                <a16:creationId xmlns:a16="http://schemas.microsoft.com/office/drawing/2014/main" id="{BE107894-E93B-2CFD-429B-14A1EFF2C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209499"/>
              </p:ext>
            </p:extLst>
          </p:nvPr>
        </p:nvGraphicFramePr>
        <p:xfrm>
          <a:off x="5320862" y="5992988"/>
          <a:ext cx="1966473" cy="5141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49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319">
                  <a:extLst>
                    <a:ext uri="{9D8B030D-6E8A-4147-A177-3AD203B41FA5}">
                      <a16:colId xmlns:a16="http://schemas.microsoft.com/office/drawing/2014/main" val="1675540791"/>
                    </a:ext>
                  </a:extLst>
                </a:gridCol>
              </a:tblGrid>
              <a:tr h="210943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Meses</a:t>
                      </a:r>
                      <a:endParaRPr lang="es-ES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3654" marR="73654" marT="36827" marB="368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TIN</a:t>
                      </a:r>
                    </a:p>
                  </a:txBody>
                  <a:tcPr marL="73654" marR="73654" marT="36827" marB="368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INCENTIVO</a:t>
                      </a:r>
                    </a:p>
                  </a:txBody>
                  <a:tcPr marL="73654" marR="73654" marT="36827" marB="3682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257"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36 a 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8,95 %</a:t>
                      </a:r>
                    </a:p>
                  </a:txBody>
                  <a:tcPr marL="6696" marR="6696" marT="669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1 %</a:t>
                      </a:r>
                    </a:p>
                  </a:txBody>
                  <a:tcPr marL="6696" marR="6696" marT="669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61">
                <a:tc gridSpan="2">
                  <a:txBody>
                    <a:bodyPr/>
                    <a:lstStyle/>
                    <a:p>
                      <a:pPr algn="l"/>
                      <a:endParaRPr lang="es-E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6696" marR="6696" marT="6696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819879"/>
                  </a:ext>
                </a:extLst>
              </a:tr>
            </a:tbl>
          </a:graphicData>
        </a:graphic>
      </p:graphicFrame>
      <p:grpSp>
        <p:nvGrpSpPr>
          <p:cNvPr id="52" name="Grupo 51">
            <a:extLst>
              <a:ext uri="{FF2B5EF4-FFF2-40B4-BE49-F238E27FC236}">
                <a16:creationId xmlns:a16="http://schemas.microsoft.com/office/drawing/2014/main" id="{38646845-6322-106F-CF0D-48C3A09D74F0}"/>
              </a:ext>
            </a:extLst>
          </p:cNvPr>
          <p:cNvGrpSpPr/>
          <p:nvPr/>
        </p:nvGrpSpPr>
        <p:grpSpPr>
          <a:xfrm>
            <a:off x="5320862" y="5744768"/>
            <a:ext cx="1480532" cy="261610"/>
            <a:chOff x="5288009" y="1926910"/>
            <a:chExt cx="1170543" cy="261610"/>
          </a:xfrm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D08FC6B4-FC87-11A8-262D-96FF7229E76D}"/>
                </a:ext>
              </a:extLst>
            </p:cNvPr>
            <p:cNvSpPr/>
            <p:nvPr/>
          </p:nvSpPr>
          <p:spPr>
            <a:xfrm>
              <a:off x="5297000" y="1943258"/>
              <a:ext cx="1161552" cy="223929"/>
            </a:xfrm>
            <a:prstGeom prst="rect">
              <a:avLst/>
            </a:prstGeom>
            <a:solidFill>
              <a:srgbClr val="009D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84B016DB-D93D-1E09-8C17-D97C9E3A33BD}"/>
                </a:ext>
              </a:extLst>
            </p:cNvPr>
            <p:cNvSpPr txBox="1"/>
            <p:nvPr/>
          </p:nvSpPr>
          <p:spPr>
            <a:xfrm>
              <a:off x="5288009" y="1926910"/>
              <a:ext cx="1170543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1100" dirty="0">
                  <a:solidFill>
                    <a:schemeClr val="bg1"/>
                  </a:solidFill>
                  <a:latin typeface="La Caixa Frutiger 45 Light" panose="020B0303030504020204" pitchFamily="34" charset="0"/>
                </a:rPr>
                <a:t>Código tarifa </a:t>
              </a:r>
              <a:r>
                <a:rPr lang="es-ES" sz="1100" b="1" dirty="0">
                  <a:solidFill>
                    <a:schemeClr val="bg1"/>
                  </a:solidFill>
                  <a:latin typeface="La Caixa Frutiger 65 Bold" panose="020B0503030504020204" pitchFamily="34" charset="0"/>
                </a:rPr>
                <a:t>IR6</a:t>
              </a:r>
              <a:endParaRPr lang="es-ES" sz="1100" dirty="0">
                <a:solidFill>
                  <a:schemeClr val="bg1"/>
                </a:solidFill>
                <a:latin typeface="La Caixa Frutiger 45 Light" panose="020B0303030504020204" pitchFamily="34" charset="0"/>
              </a:endParaRPr>
            </a:p>
          </p:txBody>
        </p:sp>
      </p:grpSp>
      <p:graphicFrame>
        <p:nvGraphicFramePr>
          <p:cNvPr id="55" name="Tabla 54">
            <a:extLst>
              <a:ext uri="{FF2B5EF4-FFF2-40B4-BE49-F238E27FC236}">
                <a16:creationId xmlns:a16="http://schemas.microsoft.com/office/drawing/2014/main" id="{4AE9B8F2-A085-50BF-8DB3-B5F79BF01BBE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3970729"/>
              </p:ext>
            </p:extLst>
          </p:nvPr>
        </p:nvGraphicFramePr>
        <p:xfrm>
          <a:off x="5299564" y="3622528"/>
          <a:ext cx="4500000" cy="695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5503353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339780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37468045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3345337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1499029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31127018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Meses</a:t>
                      </a:r>
                      <a:endParaRPr lang="es-ES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3654" marR="73654" marT="36827" marB="368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6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10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12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20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24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36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48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60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Apertura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Descuento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3,5 %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4,49%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6,5%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7,5%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8,90%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9,90%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13,5%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16,5%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6" name="Tabla 55">
            <a:extLst>
              <a:ext uri="{FF2B5EF4-FFF2-40B4-BE49-F238E27FC236}">
                <a16:creationId xmlns:a16="http://schemas.microsoft.com/office/drawing/2014/main" id="{46B9E1E6-5A7F-6E1B-F132-C8B7F1C9824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53020912"/>
              </p:ext>
            </p:extLst>
          </p:nvPr>
        </p:nvGraphicFramePr>
        <p:xfrm>
          <a:off x="5308415" y="4619278"/>
          <a:ext cx="4500000" cy="695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5503353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63397808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374680457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213345337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1499029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31127018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Meses</a:t>
                      </a:r>
                      <a:endParaRPr lang="es-ES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73654" marR="73654" marT="36827" marB="368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6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10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12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20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24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36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48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i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La Caixa Frutiger 65 Bold" panose="020B0503030504020204" pitchFamily="34" charset="0"/>
                        </a:rPr>
                        <a:t>60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Apertura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3%</a:t>
                      </a:r>
                      <a:endParaRPr kumimoji="0" lang="es-E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65000"/>
                            <a:lumOff val="35000"/>
                          </a:prst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Descuento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0,5 %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1,49%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3,5%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4,5%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5,90%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6,90%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10,5%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13,5%</a:t>
                      </a:r>
                    </a:p>
                  </a:txBody>
                  <a:tcPr marL="36000" marR="36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 descr="Logo del CODB">
            <a:extLst>
              <a:ext uri="{FF2B5EF4-FFF2-40B4-BE49-F238E27FC236}">
                <a16:creationId xmlns:a16="http://schemas.microsoft.com/office/drawing/2014/main" id="{3291021B-2ED2-56A4-E990-2CBAB47E0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11" y="294779"/>
            <a:ext cx="293370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927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a43b5c-5044-40d3-a911-c75376363425">
      <Terms xmlns="http://schemas.microsoft.com/office/infopath/2007/PartnerControls"/>
    </lcf76f155ced4ddcb4097134ff3c332f>
    <TaxCatchAll xmlns="e85299c8-b0ac-41df-a1a4-5610fd130ec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E9D663F0E16D046835B59B231C9B139" ma:contentTypeVersion="12" ma:contentTypeDescription="Crear nuevo documento." ma:contentTypeScope="" ma:versionID="a900a28a9600bb192704d8dd258b17a9">
  <xsd:schema xmlns:xsd="http://www.w3.org/2001/XMLSchema" xmlns:xs="http://www.w3.org/2001/XMLSchema" xmlns:p="http://schemas.microsoft.com/office/2006/metadata/properties" xmlns:ns2="69a43b5c-5044-40d3-a911-c75376363425" xmlns:ns3="e85299c8-b0ac-41df-a1a4-5610fd130ec5" targetNamespace="http://schemas.microsoft.com/office/2006/metadata/properties" ma:root="true" ma:fieldsID="72fe4a47f4c4023f4a1a3b857f51de46" ns2:_="" ns3:_="">
    <xsd:import namespace="69a43b5c-5044-40d3-a911-c75376363425"/>
    <xsd:import namespace="e85299c8-b0ac-41df-a1a4-5610fd130e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a43b5c-5044-40d3-a911-c753763634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Etiquetas de imagen" ma:readOnly="false" ma:fieldId="{5cf76f15-5ced-4ddc-b409-7134ff3c332f}" ma:taxonomyMulti="true" ma:sspId="1bd88258-876d-47aa-8492-218c1c3008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299c8-b0ac-41df-a1a4-5610fd130ec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e3e160e-ce67-4f4e-997e-cc1d4c37d52d}" ma:internalName="TaxCatchAll" ma:showField="CatchAllData" ma:web="e85299c8-b0ac-41df-a1a4-5610fd130e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96FF36-5B0D-4788-9982-8DC58BD6F2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3E3522-1BCA-4253-ABC1-1479FDFAD90B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8f089676-91d3-4fce-bf90-089baf9d6877"/>
    <ds:schemaRef ds:uri="678c0758-9c8e-4afc-b287-860c91f8c17a"/>
    <ds:schemaRef ds:uri="http://www.w3.org/XML/1998/namespace"/>
    <ds:schemaRef ds:uri="http://purl.org/dc/dcmitype/"/>
    <ds:schemaRef ds:uri="69a43b5c-5044-40d3-a911-c75376363425"/>
    <ds:schemaRef ds:uri="e85299c8-b0ac-41df-a1a4-5610fd130ec5"/>
  </ds:schemaRefs>
</ds:datastoreItem>
</file>

<file path=customXml/itemProps3.xml><?xml version="1.0" encoding="utf-8"?>
<ds:datastoreItem xmlns:ds="http://schemas.openxmlformats.org/officeDocument/2006/customXml" ds:itemID="{532CA7B9-49B7-484F-8BE1-8B201AABF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a43b5c-5044-40d3-a911-c75376363425"/>
    <ds:schemaRef ds:uri="e85299c8-b0ac-41df-a1a4-5610fd130e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3627</TotalTime>
  <Words>359</Words>
  <Application>Microsoft Office PowerPoint</Application>
  <PresentationFormat>A4 (210 x 297 mm)</PresentationFormat>
  <Paragraphs>149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Frutiger 65</vt:lpstr>
      <vt:lpstr>La Caixa Frutiger 45 Light</vt:lpstr>
      <vt:lpstr>La Caixa Frutiger 65 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 Montala</dc:creator>
  <cp:lastModifiedBy>VICTOR MARTINEZ MOJARRO</cp:lastModifiedBy>
  <cp:revision>150</cp:revision>
  <dcterms:created xsi:type="dcterms:W3CDTF">2020-05-18T10:55:41Z</dcterms:created>
  <dcterms:modified xsi:type="dcterms:W3CDTF">2024-06-03T07:28:11Z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d86bc70-2a05-490c-b199-8f0f8e614d89_Enabled">
    <vt:lpwstr>true</vt:lpwstr>
  </property>
  <property fmtid="{D5CDD505-2E9C-101B-9397-08002B2CF9AE}" pid="3" name="MSIP_Label_5d86bc70-2a05-490c-b199-8f0f8e614d89_SetDate">
    <vt:lpwstr>2023-02-17T10:09:02Z</vt:lpwstr>
  </property>
  <property fmtid="{D5CDD505-2E9C-101B-9397-08002B2CF9AE}" pid="4" name="MSIP_Label_5d86bc70-2a05-490c-b199-8f0f8e614d89_Method">
    <vt:lpwstr>Privileged</vt:lpwstr>
  </property>
  <property fmtid="{D5CDD505-2E9C-101B-9397-08002B2CF9AE}" pid="5" name="MSIP_Label_5d86bc70-2a05-490c-b199-8f0f8e614d89_Name">
    <vt:lpwstr>5d86bc70-2a05-490c-b199-8f0f8e614d89</vt:lpwstr>
  </property>
  <property fmtid="{D5CDD505-2E9C-101B-9397-08002B2CF9AE}" pid="6" name="MSIP_Label_5d86bc70-2a05-490c-b199-8f0f8e614d89_SiteId">
    <vt:lpwstr>5df31d35-3ba9-481e-a3c8-ff9be3ee783b</vt:lpwstr>
  </property>
  <property fmtid="{D5CDD505-2E9C-101B-9397-08002B2CF9AE}" pid="7" name="MSIP_Label_5d86bc70-2a05-490c-b199-8f0f8e614d89_ActionId">
    <vt:lpwstr>b1b9f64a-f8b1-4df9-8cac-4aec3510c1e5</vt:lpwstr>
  </property>
  <property fmtid="{D5CDD505-2E9C-101B-9397-08002B2CF9AE}" pid="8" name="MSIP_Label_5d86bc70-2a05-490c-b199-8f0f8e614d89_ContentBits">
    <vt:lpwstr>0</vt:lpwstr>
  </property>
  <property fmtid="{D5CDD505-2E9C-101B-9397-08002B2CF9AE}" pid="9" name="ContentTypeId">
    <vt:lpwstr>0x010100FE9D663F0E16D046835B59B231C9B139</vt:lpwstr>
  </property>
  <property fmtid="{D5CDD505-2E9C-101B-9397-08002B2CF9AE}" pid="10" name="MediaServiceImageTags">
    <vt:lpwstr/>
  </property>
</Properties>
</file>